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37"/>
  </p:notesMasterIdLst>
  <p:handoutMasterIdLst>
    <p:handoutMasterId r:id="rId38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58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8" r:id="rId22"/>
    <p:sldId id="287" r:id="rId23"/>
    <p:sldId id="294" r:id="rId24"/>
    <p:sldId id="289" r:id="rId25"/>
    <p:sldId id="290" r:id="rId26"/>
    <p:sldId id="291" r:id="rId27"/>
    <p:sldId id="293" r:id="rId28"/>
    <p:sldId id="295" r:id="rId29"/>
    <p:sldId id="298" r:id="rId30"/>
    <p:sldId id="299" r:id="rId31"/>
    <p:sldId id="301" r:id="rId32"/>
    <p:sldId id="302" r:id="rId33"/>
    <p:sldId id="303" r:id="rId34"/>
    <p:sldId id="304" r:id="rId35"/>
    <p:sldId id="306" r:id="rId36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54" autoAdjust="0"/>
  </p:normalViewPr>
  <p:slideViewPr>
    <p:cSldViewPr snapToGrid="0">
      <p:cViewPr varScale="1">
        <p:scale>
          <a:sx n="83" d="100"/>
          <a:sy n="83" d="100"/>
        </p:scale>
        <p:origin x="61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148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cs-CZ" smtClean="0"/>
              <a:t>08.12.2016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cs-CZ" smtClean="0"/>
              <a:t>08.12.2016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2942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da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Nebeská modř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Voda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Voda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cs-CZ" smtClean="0"/>
              <a:t>08.12.2016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cs-CZ" smtClean="0"/>
              <a:t>08.12.2016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,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cs-CZ" smtClean="0"/>
              <a:t>08.12.2016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ebeská modř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cs-CZ" smtClean="0"/>
              <a:t>08.12.2016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cs-CZ" smtClean="0"/>
              <a:t>08.12.2016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cs-CZ" smtClean="0"/>
              <a:t>08.12.2016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cs-CZ" smtClean="0"/>
              <a:t>08.12.2016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ebeská modř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cs-CZ" smtClean="0"/>
              <a:t>08.12.2016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cs-CZ" smtClean="0"/>
              <a:t>08.12.2016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cs-CZ" smtClean="0"/>
              <a:t>08.12.2016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ebeská modř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cs-CZ" dirty="0"/>
          </a:p>
        </p:txBody>
      </p:sp>
      <p:sp>
        <p:nvSpPr>
          <p:cNvPr id="8" name="Voda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Voda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Voda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cs-CZ" smtClean="0"/>
              <a:pPr/>
              <a:t>08.12.2016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05872" y="556591"/>
            <a:ext cx="9602789" cy="2504661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60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Vyhlášení vítězů soutěže šlechtitelských chovů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188512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0" i="0" baseline="0" dirty="0">
                <a:solidFill>
                  <a:srgbClr val="3691AA"/>
                </a:solidFill>
              </a:rPr>
              <a:t>Skalský dvůr 8. – 9. prosince 2016</a:t>
            </a:r>
          </a:p>
          <a:p>
            <a:pPr marL="0" indent="0" algn="ctr">
              <a:spcBef>
                <a:spcPts val="0"/>
              </a:spcBef>
              <a:buNone/>
            </a:pPr>
            <a:endParaRPr lang="cs-CZ" dirty="0">
              <a:solidFill>
                <a:srgbClr val="3691AA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dirty="0">
                <a:solidFill>
                  <a:srgbClr val="3691AA"/>
                </a:solidFill>
              </a:rPr>
              <a:t>Ing. Pavel Král</a:t>
            </a:r>
          </a:p>
          <a:p>
            <a:pPr marL="0" indent="0" algn="ctr">
              <a:spcBef>
                <a:spcPts val="0"/>
              </a:spcBef>
              <a:buNone/>
            </a:pPr>
            <a:endParaRPr lang="cs-CZ" dirty="0">
              <a:solidFill>
                <a:srgbClr val="3691AA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dirty="0">
                <a:solidFill>
                  <a:srgbClr val="3691AA"/>
                </a:solidFill>
              </a:rPr>
              <a:t>Svaz chovatelů českého strakatého skotu, z.s.</a:t>
            </a:r>
          </a:p>
          <a:p>
            <a:pPr marL="0" indent="0" algn="ctr">
              <a:spcBef>
                <a:spcPts val="0"/>
              </a:spcBef>
              <a:buNone/>
            </a:pPr>
            <a:endParaRPr lang="cs-CZ" sz="1800" b="0" i="0" baseline="0" dirty="0">
              <a:solidFill>
                <a:srgbClr val="369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79193" y="0"/>
            <a:ext cx="9097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cap="all" dirty="0">
                <a:latin typeface="+mj-lt"/>
                <a:ea typeface="+mj-ea"/>
                <a:cs typeface="+mj-cs"/>
              </a:rPr>
              <a:t>Nejlepší krávy kontrolního roku</a:t>
            </a:r>
          </a:p>
        </p:txBody>
      </p:sp>
      <p:graphicFrame>
        <p:nvGraphicFramePr>
          <p:cNvPr id="3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239027"/>
              </p:ext>
            </p:extLst>
          </p:nvPr>
        </p:nvGraphicFramePr>
        <p:xfrm>
          <a:off x="220041" y="646331"/>
          <a:ext cx="11804649" cy="6072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8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50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98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31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62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46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46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0465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465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0465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06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Poř.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Číslo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Kodex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Chovatel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Plemeno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Otec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Laktace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Dny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Mléko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T 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T kg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B 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B kg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T+B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MD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452154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961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ZD VELKA CHYSKA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C84R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UF-094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356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12282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5,13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630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4,00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491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1121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329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6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289310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921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ZAS UZICE A.S.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C86R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RAD-312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487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14542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4,08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593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3,58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521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1114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423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2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256850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921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VOD ZDISLAVICE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C75R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UF-143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311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15535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3,86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600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3,28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510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1110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417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6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450667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961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PROAGRO R.SVRATKA AS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C100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RAD-359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326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14485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4,05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587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3,55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514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1101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471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6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308375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921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VOD ZDISLAVICE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C100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RAD-110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307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14788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3,91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578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3,43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507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1085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373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2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308881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921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AGRODR. NACERADEC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C100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NIC-017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315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15793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3,64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575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3,22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509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1084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370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78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140424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941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AGRO &amp; KOMBINAT SRO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C75R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MOR-116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313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12552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5,31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667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3,11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390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1057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576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6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252399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953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ZD CHYST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C81R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MKM-256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317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11556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5,58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645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3,54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409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1054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363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6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387399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961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VRCHA A.S.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C100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RAD-246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327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12752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4,45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567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3,81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486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1053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515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2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280849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921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VOD ZDISLAVICE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C100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HG-307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351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14468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3,88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561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3,38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489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1050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329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26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219504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953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ZEMEDELSKA A.S.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C100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RAD-277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380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11247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5,34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601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3,97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446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1047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456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0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191280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921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ZAS UZICE A.S.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C100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RAD-099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379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14294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3,69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527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3,61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516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1043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381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2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146110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952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VOLANICKA ZEMEDELSKA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C70R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UF-099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392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12946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4,40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569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3,63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470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1039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365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5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369119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961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AGRO-STONAROV DRUZS.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C100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RAD-214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306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14671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3,80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558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3,24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476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1034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383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26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200876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953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AGRO LIBOMERICE A.S.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C100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RAD-265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288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14285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3,71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530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3,52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503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Cambria" panose="02040503050406030204" pitchFamily="18" charset="0"/>
                        </a:rPr>
                        <a:t>1033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Cambria" panose="02040503050406030204" pitchFamily="18" charset="0"/>
                        </a:rPr>
                        <a:t>475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832" marR="7832" marT="7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82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7323" y="0"/>
            <a:ext cx="1141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Nejlepší stáje kontrolního roku 2015 - 2016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07868"/>
              </p:ext>
            </p:extLst>
          </p:nvPr>
        </p:nvGraphicFramePr>
        <p:xfrm>
          <a:off x="341313" y="646325"/>
          <a:ext cx="11504611" cy="6099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3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7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42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64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03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1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529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8119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Pořadí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Název podniku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N laktací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Dny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Mléko kg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%T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err="1">
                          <a:effectLst/>
                          <a:latin typeface="Cambria" panose="02040503050406030204" pitchFamily="18" charset="0"/>
                        </a:rPr>
                        <a:t>KgT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%B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err="1">
                          <a:effectLst/>
                          <a:latin typeface="Cambria" panose="02040503050406030204" pitchFamily="18" charset="0"/>
                        </a:rPr>
                        <a:t>KgB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MD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štít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AGRODR. NACERADEC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61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299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9719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3,89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378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3,38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328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410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9 500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ZD BELCICE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217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9495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3,98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377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3,53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335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394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9 000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AGRO POSAZAVI, A.S.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290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9460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3,70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3,38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320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395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9 000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DVPM SLAVIKOV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62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296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9427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3,76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354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3,43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323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403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9 000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RODINNA FARMA SUCHY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55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299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9351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3,55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332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3,39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317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387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9 000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ZD CECHTICE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181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293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9276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3,81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353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3,39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314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395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9 000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VOLANICKA ZEMEDELSKA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437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295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9081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4,22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383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318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378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9 000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ZD MORASICE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68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294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9068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3,88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352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3,43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311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396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9 000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KLICOVA LENKA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70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293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9051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3,57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323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3,41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309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373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9 000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AGROKOV ZDARKY S.R.O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83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299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9047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4,11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372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3,52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319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409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9 000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ZD NOVA VES - VISKA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367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288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8978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3,65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328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3,48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312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381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8 500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ZD BELCICE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221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8956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4,04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362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3,52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393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8 500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ZOD ZALSI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377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294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8943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3,85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344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3,57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319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398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8 500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ZD "VYSOCINA" ZELIV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85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299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8940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3,71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332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3,44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307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395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8 500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SKOL.STATEK HUMPOLEC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234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301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8912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4,29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382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3,47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309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404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8 500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29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satMod val="92000"/>
                <a:lumMod val="120000"/>
                <a:alpha val="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41223" y="124096"/>
            <a:ext cx="3145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Stájové štíty 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867398"/>
              </p:ext>
            </p:extLst>
          </p:nvPr>
        </p:nvGraphicFramePr>
        <p:xfrm>
          <a:off x="1979613" y="770426"/>
          <a:ext cx="7764462" cy="5736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4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606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Interval užitkovosti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Počet stájí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06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spc="300" dirty="0">
                          <a:effectLst/>
                          <a:latin typeface="Cambria" panose="02040503050406030204" pitchFamily="18" charset="0"/>
                        </a:rPr>
                        <a:t>nad 7500</a:t>
                      </a:r>
                      <a:endParaRPr lang="cs-CZ" sz="2800" b="1" i="0" u="none" strike="noStrike" spc="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spc="300" dirty="0">
                          <a:effectLst/>
                          <a:latin typeface="Cambria" panose="02040503050406030204" pitchFamily="18" charset="0"/>
                        </a:rPr>
                        <a:t>95</a:t>
                      </a:r>
                      <a:endParaRPr lang="cs-CZ" sz="2800" b="1" i="0" u="none" strike="noStrike" spc="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06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spc="300" dirty="0">
                          <a:effectLst/>
                          <a:latin typeface="Cambria" panose="02040503050406030204" pitchFamily="18" charset="0"/>
                        </a:rPr>
                        <a:t>nad 8000</a:t>
                      </a:r>
                      <a:endParaRPr lang="cs-CZ" sz="2800" b="1" i="0" u="none" strike="noStrike" spc="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spc="300" dirty="0">
                          <a:effectLst/>
                          <a:latin typeface="Cambria" panose="02040503050406030204" pitchFamily="18" charset="0"/>
                        </a:rPr>
                        <a:t>73</a:t>
                      </a:r>
                      <a:endParaRPr lang="cs-CZ" sz="2800" b="1" i="0" u="none" strike="noStrike" spc="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06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spc="300">
                          <a:effectLst/>
                          <a:latin typeface="Cambria" panose="02040503050406030204" pitchFamily="18" charset="0"/>
                        </a:rPr>
                        <a:t>nad 8500</a:t>
                      </a:r>
                      <a:endParaRPr lang="cs-CZ" sz="2800" b="1" i="0" u="none" strike="noStrike" spc="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spc="300" dirty="0">
                          <a:effectLst/>
                          <a:latin typeface="Cambria" panose="02040503050406030204" pitchFamily="18" charset="0"/>
                        </a:rPr>
                        <a:t>30</a:t>
                      </a:r>
                      <a:endParaRPr lang="cs-CZ" sz="2800" b="1" i="0" u="none" strike="noStrike" spc="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606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spc="300">
                          <a:effectLst/>
                          <a:latin typeface="Cambria" panose="02040503050406030204" pitchFamily="18" charset="0"/>
                        </a:rPr>
                        <a:t>nad 9000</a:t>
                      </a:r>
                      <a:endParaRPr lang="cs-CZ" sz="2800" b="1" i="0" u="none" strike="noStrike" spc="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spc="300" dirty="0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cs-CZ" sz="2800" b="1" i="0" u="none" strike="noStrike" spc="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606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spc="300">
                          <a:effectLst/>
                          <a:latin typeface="Cambria" panose="02040503050406030204" pitchFamily="18" charset="0"/>
                        </a:rPr>
                        <a:t>nad 9500</a:t>
                      </a:r>
                      <a:endParaRPr lang="cs-CZ" sz="2800" b="1" i="0" u="none" strike="noStrike" spc="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spc="300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cs-CZ" sz="2800" b="1" i="0" u="none" strike="noStrike" spc="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56"/>
                    </a14:imgEffect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3482817"/>
            <a:ext cx="2243138" cy="3024000"/>
          </a:xfrm>
          <a:prstGeom prst="rect">
            <a:avLst/>
          </a:prstGeom>
          <a:ln>
            <a:noFill/>
          </a:ln>
          <a:effectLst>
            <a:outerShdw blurRad="635000" dist="50800" dir="5400000" algn="ctr" rotWithShape="0">
              <a:srgbClr val="000000">
                <a:alpha val="79000"/>
              </a:srgb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2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5043" y="0"/>
            <a:ext cx="11701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Intervalové rozložení užitkovostí krav v </a:t>
            </a:r>
            <a:r>
              <a:rPr kumimoji="0" lang="cs-CZ" sz="3600" b="0" i="0" u="none" strike="noStrike" kern="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pk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968424"/>
              </p:ext>
            </p:extLst>
          </p:nvPr>
        </p:nvGraphicFramePr>
        <p:xfrm>
          <a:off x="265043" y="463826"/>
          <a:ext cx="11820940" cy="6302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hart" r:id="rId3" imgW="9401231" imgH="5829216" progId="Excel.Chart.8">
                  <p:embed/>
                </p:oleObj>
              </mc:Choice>
              <mc:Fallback>
                <p:oleObj name="Chart" r:id="rId3" imgW="9401231" imgH="5829216" progId="Excel.Chart.8">
                  <p:embed/>
                  <p:pic>
                    <p:nvPicPr>
                      <p:cNvPr id="32770" name="Zástupný symbol pro obsah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043" y="463826"/>
                        <a:ext cx="11820940" cy="6302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72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15548" y="231409"/>
            <a:ext cx="7765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Štíty pro dlouhověké krávy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065078"/>
              </p:ext>
            </p:extLst>
          </p:nvPr>
        </p:nvGraphicFramePr>
        <p:xfrm>
          <a:off x="1992313" y="877740"/>
          <a:ext cx="7588250" cy="5032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813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spc="300" dirty="0">
                          <a:effectLst/>
                          <a:latin typeface="Cambria" panose="02040503050406030204" pitchFamily="18" charset="0"/>
                        </a:rPr>
                        <a:t>Interval užitkovosti</a:t>
                      </a:r>
                      <a:endParaRPr lang="cs-CZ" sz="2800" b="1" i="0" u="none" strike="noStrike" spc="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spc="300" dirty="0">
                          <a:effectLst/>
                          <a:latin typeface="Cambria" panose="02040503050406030204" pitchFamily="18" charset="0"/>
                        </a:rPr>
                        <a:t>Počet krav</a:t>
                      </a:r>
                      <a:endParaRPr lang="cs-CZ" sz="2800" b="1" i="0" u="none" strike="noStrike" spc="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13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spc="300" dirty="0">
                          <a:effectLst/>
                          <a:latin typeface="Cambria" panose="02040503050406030204" pitchFamily="18" charset="0"/>
                        </a:rPr>
                        <a:t>nad 70 000</a:t>
                      </a:r>
                      <a:endParaRPr lang="cs-CZ" sz="2800" b="1" i="0" u="none" strike="noStrike" spc="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spc="300" dirty="0">
                          <a:effectLst/>
                          <a:latin typeface="Cambria" panose="02040503050406030204" pitchFamily="18" charset="0"/>
                        </a:rPr>
                        <a:t>319</a:t>
                      </a:r>
                      <a:endParaRPr lang="cs-CZ" sz="2800" b="1" i="0" u="none" strike="noStrike" spc="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813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spc="300" dirty="0">
                          <a:effectLst/>
                          <a:latin typeface="Cambria" panose="02040503050406030204" pitchFamily="18" charset="0"/>
                        </a:rPr>
                        <a:t>nad 85 000</a:t>
                      </a:r>
                      <a:endParaRPr lang="cs-CZ" sz="2800" b="1" i="0" u="none" strike="noStrike" spc="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spc="300" dirty="0">
                          <a:effectLst/>
                          <a:latin typeface="Cambria" panose="02040503050406030204" pitchFamily="18" charset="0"/>
                        </a:rPr>
                        <a:t>66</a:t>
                      </a:r>
                      <a:endParaRPr lang="cs-CZ" sz="2800" b="1" i="0" u="none" strike="noStrike" spc="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813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spc="300" dirty="0">
                          <a:effectLst/>
                          <a:latin typeface="Cambria" panose="02040503050406030204" pitchFamily="18" charset="0"/>
                        </a:rPr>
                        <a:t>nad 100 000</a:t>
                      </a:r>
                      <a:endParaRPr lang="cs-CZ" sz="2800" b="1" i="0" u="none" strike="noStrike" spc="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spc="300" dirty="0">
                          <a:effectLst/>
                          <a:latin typeface="Cambria" panose="02040503050406030204" pitchFamily="18" charset="0"/>
                        </a:rPr>
                        <a:t>8 </a:t>
                      </a:r>
                      <a:endParaRPr lang="cs-CZ" sz="2800" b="1" i="0" u="none" strike="noStrike" spc="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512" y="3834000"/>
            <a:ext cx="3024000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22432" y="0"/>
            <a:ext cx="6065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Dlouhověké krávy plemene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640478"/>
              </p:ext>
            </p:extLst>
          </p:nvPr>
        </p:nvGraphicFramePr>
        <p:xfrm>
          <a:off x="609599" y="527058"/>
          <a:ext cx="11290851" cy="6211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4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39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391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1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16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3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5336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Pořadí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Číslo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Kodex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Otec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Podnik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Stáj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Laktace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Mléko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Vyřazení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8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125416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101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HG-076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VOD ZDISLAVICE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ZDISLAVICE C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125 371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00/00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8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129128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921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RED-394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AGRO PODLESI, A.S.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BAHNO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107 003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00/00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8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343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921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MOR-059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AGROSPOL VOD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BUBOVICE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106 796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00/00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8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123460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503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HEL-023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ALA A.S. REPNIKY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REPNIKY IV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106 514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06/16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8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20598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921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MOR-045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VOD ZDISLAVICE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ZDISLAVICE C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102 944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00/00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8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128326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507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MOR-045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ZD VLASTNIKU STEDRA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LUPENICE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102 151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00/00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8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32174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921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HEL-041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ZS NALZOVICE A.S.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NOVA VES VKK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101 877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00/00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8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208413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961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BA-097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ZD VELKA LOSENICE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NOVE DVORY-KU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101 767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12/15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8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18461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971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MOR-059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HD URCICE,DRUZSTVO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URCICE IV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101 010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00/00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8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16171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961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BJ-124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AGRO-STONAROV DRUZS.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PAVLOV VKK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100 275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00/00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8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129016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111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MKM-215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ZS NALZOVICE A.S.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NOVA VES VKK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100 069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05/16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38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45924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961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RAD-044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DVPM SLAVIKOV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SLAVIKOV,UE,KU,INS.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99 600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00/00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38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126607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607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UF-049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AGRO-STONAROV DRUZS.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PAVLOV VKK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99 518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09/16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38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118556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952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MOR-059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NAHORANSKA A.S.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MESTEC VKK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99 236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00/00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38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140458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502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MOR-045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ZD NOVA VES - VISKA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NOVA VES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98 908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00/00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7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"/>
          </a:xfrm>
        </p:spPr>
        <p:txBody>
          <a:bodyPr>
            <a:normAutofit fontScale="90000"/>
          </a:bodyPr>
          <a:lstStyle/>
          <a:p>
            <a:r>
              <a:rPr lang="cs-CZ" dirty="0"/>
              <a:t>Dlouhověká kráva CZ 140458961 s užitkovostí 107 685 kg mléka</a:t>
            </a:r>
          </a:p>
        </p:txBody>
      </p:sp>
      <p:pic>
        <p:nvPicPr>
          <p:cNvPr id="5" name="Zástupný symbol obrázk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>
          <a:xfrm>
            <a:off x="1592926" y="685801"/>
            <a:ext cx="8640000" cy="57600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 flipH="1">
            <a:off x="11504612" y="5212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2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38" y="826226"/>
            <a:ext cx="7863294" cy="586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5534" y="100464"/>
            <a:ext cx="120964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400" dirty="0">
                <a:solidFill>
                  <a:srgbClr val="3691AA">
                    <a:lumMod val="50000"/>
                  </a:srgbClr>
                </a:solidFill>
                <a:ea typeface="+mj-ea"/>
                <a:cs typeface="+mj-cs"/>
              </a:rPr>
              <a:t>Dlouhověká kráva CZ 176663961 s užitkovostí 97062 kg mléka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06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072317"/>
              </p:ext>
            </p:extLst>
          </p:nvPr>
        </p:nvGraphicFramePr>
        <p:xfrm>
          <a:off x="-2" y="596345"/>
          <a:ext cx="11940211" cy="6208579"/>
        </p:xfrm>
        <a:graphic>
          <a:graphicData uri="http://schemas.openxmlformats.org/drawingml/2006/table">
            <a:tbl>
              <a:tblPr/>
              <a:tblGrid>
                <a:gridCol w="472967">
                  <a:extLst>
                    <a:ext uri="{9D8B030D-6E8A-4147-A177-3AD203B41FA5}">
                      <a16:colId xmlns:a16="http://schemas.microsoft.com/office/drawing/2014/main" val="1258675513"/>
                    </a:ext>
                  </a:extLst>
                </a:gridCol>
                <a:gridCol w="1566803">
                  <a:extLst>
                    <a:ext uri="{9D8B030D-6E8A-4147-A177-3AD203B41FA5}">
                      <a16:colId xmlns:a16="http://schemas.microsoft.com/office/drawing/2014/main" val="2806841998"/>
                    </a:ext>
                  </a:extLst>
                </a:gridCol>
                <a:gridCol w="1867172">
                  <a:extLst>
                    <a:ext uri="{9D8B030D-6E8A-4147-A177-3AD203B41FA5}">
                      <a16:colId xmlns:a16="http://schemas.microsoft.com/office/drawing/2014/main" val="965355581"/>
                    </a:ext>
                  </a:extLst>
                </a:gridCol>
                <a:gridCol w="771673">
                  <a:extLst>
                    <a:ext uri="{9D8B030D-6E8A-4147-A177-3AD203B41FA5}">
                      <a16:colId xmlns:a16="http://schemas.microsoft.com/office/drawing/2014/main" val="1194495064"/>
                    </a:ext>
                  </a:extLst>
                </a:gridCol>
                <a:gridCol w="1082830">
                  <a:extLst>
                    <a:ext uri="{9D8B030D-6E8A-4147-A177-3AD203B41FA5}">
                      <a16:colId xmlns:a16="http://schemas.microsoft.com/office/drawing/2014/main" val="1033011777"/>
                    </a:ext>
                  </a:extLst>
                </a:gridCol>
                <a:gridCol w="809011">
                  <a:extLst>
                    <a:ext uri="{9D8B030D-6E8A-4147-A177-3AD203B41FA5}">
                      <a16:colId xmlns:a16="http://schemas.microsoft.com/office/drawing/2014/main" val="3010387624"/>
                    </a:ext>
                  </a:extLst>
                </a:gridCol>
                <a:gridCol w="497852">
                  <a:extLst>
                    <a:ext uri="{9D8B030D-6E8A-4147-A177-3AD203B41FA5}">
                      <a16:colId xmlns:a16="http://schemas.microsoft.com/office/drawing/2014/main" val="2998159799"/>
                    </a:ext>
                  </a:extLst>
                </a:gridCol>
                <a:gridCol w="525182">
                  <a:extLst>
                    <a:ext uri="{9D8B030D-6E8A-4147-A177-3AD203B41FA5}">
                      <a16:colId xmlns:a16="http://schemas.microsoft.com/office/drawing/2014/main" val="103594964"/>
                    </a:ext>
                  </a:extLst>
                </a:gridCol>
                <a:gridCol w="525182">
                  <a:extLst>
                    <a:ext uri="{9D8B030D-6E8A-4147-A177-3AD203B41FA5}">
                      <a16:colId xmlns:a16="http://schemas.microsoft.com/office/drawing/2014/main" val="1124353758"/>
                    </a:ext>
                  </a:extLst>
                </a:gridCol>
                <a:gridCol w="525182">
                  <a:extLst>
                    <a:ext uri="{9D8B030D-6E8A-4147-A177-3AD203B41FA5}">
                      <a16:colId xmlns:a16="http://schemas.microsoft.com/office/drawing/2014/main" val="2774815878"/>
                    </a:ext>
                  </a:extLst>
                </a:gridCol>
                <a:gridCol w="525182">
                  <a:extLst>
                    <a:ext uri="{9D8B030D-6E8A-4147-A177-3AD203B41FA5}">
                      <a16:colId xmlns:a16="http://schemas.microsoft.com/office/drawing/2014/main" val="533807613"/>
                    </a:ext>
                  </a:extLst>
                </a:gridCol>
                <a:gridCol w="554235">
                  <a:extLst>
                    <a:ext uri="{9D8B030D-6E8A-4147-A177-3AD203B41FA5}">
                      <a16:colId xmlns:a16="http://schemas.microsoft.com/office/drawing/2014/main" val="1335609534"/>
                    </a:ext>
                  </a:extLst>
                </a:gridCol>
                <a:gridCol w="554235">
                  <a:extLst>
                    <a:ext uri="{9D8B030D-6E8A-4147-A177-3AD203B41FA5}">
                      <a16:colId xmlns:a16="http://schemas.microsoft.com/office/drawing/2014/main" val="2764421794"/>
                    </a:ext>
                  </a:extLst>
                </a:gridCol>
                <a:gridCol w="554235">
                  <a:extLst>
                    <a:ext uri="{9D8B030D-6E8A-4147-A177-3AD203B41FA5}">
                      <a16:colId xmlns:a16="http://schemas.microsoft.com/office/drawing/2014/main" val="3343338816"/>
                    </a:ext>
                  </a:extLst>
                </a:gridCol>
                <a:gridCol w="554235">
                  <a:extLst>
                    <a:ext uri="{9D8B030D-6E8A-4147-A177-3AD203B41FA5}">
                      <a16:colId xmlns:a16="http://schemas.microsoft.com/office/drawing/2014/main" val="2576924310"/>
                    </a:ext>
                  </a:extLst>
                </a:gridCol>
                <a:gridCol w="554235">
                  <a:extLst>
                    <a:ext uri="{9D8B030D-6E8A-4147-A177-3AD203B41FA5}">
                      <a16:colId xmlns:a16="http://schemas.microsoft.com/office/drawing/2014/main" val="4089384353"/>
                    </a:ext>
                  </a:extLst>
                </a:gridCol>
              </a:tblGrid>
              <a:tr h="3687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  </a:t>
                      </a:r>
                    </a:p>
                  </a:txBody>
                  <a:tcPr marL="5189" marR="5189" marT="5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Krava   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Chovatel      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Otec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JmOtce                  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GZW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FW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FIT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VIW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Mkg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T%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Tkg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B%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Bkg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102189"/>
                  </a:ext>
                </a:extLst>
              </a:tr>
              <a:tr h="5509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9" marR="5189" marT="5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CZ000503547961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 NOVA VES - VISKA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HG-335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WALDBRAND               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RAD-214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274494"/>
                  </a:ext>
                </a:extLst>
              </a:tr>
              <a:tr h="3687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89" marR="5189" marT="5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CZ000527697961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 NOVA VES - VISKA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RAD-442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VANADIN                 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HG-218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923639"/>
                  </a:ext>
                </a:extLst>
              </a:tr>
              <a:tr h="4319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89" marR="5189" marT="5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CZ000291011952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VOLANICKA ZEMEDELSKA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AMT-048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GALILEO                 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RAD-214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-0,07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707959"/>
                  </a:ext>
                </a:extLst>
              </a:tr>
              <a:tr h="3687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89" marR="5189" marT="5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CZ000205476962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ZEMOS A.S.    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UF-141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TIPOLI                  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FYN-001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601672"/>
                  </a:ext>
                </a:extLst>
              </a:tr>
              <a:tr h="3687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89" marR="5189" marT="5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CZ000560513961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 NOVA VES - VISKA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HG-329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WILLE                   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RAD-214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317497"/>
                  </a:ext>
                </a:extLst>
              </a:tr>
              <a:tr h="3687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89" marR="5189" marT="5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CZ000399097932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ZEMEDEL.A.S. KOLOVEC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AMT-048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GALILEO                 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NIC-015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-0,06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806297"/>
                  </a:ext>
                </a:extLst>
              </a:tr>
              <a:tr h="4319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89" marR="5189" marT="5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CZ000291012952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VOLANICKA ZEMEDELSKA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AMT-048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GALILEO                 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RAD-214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-0,07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21936"/>
                  </a:ext>
                </a:extLst>
              </a:tr>
              <a:tr h="3687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89" marR="5189" marT="5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CZ000285590952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AGRO KUNCINA A.S.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HG-329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WILLE                   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NIC-015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-0,27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241977"/>
                  </a:ext>
                </a:extLst>
              </a:tr>
              <a:tr h="3687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89" marR="5189" marT="5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CZ000399134932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ZEMEDEL.A.S. KOLOVEC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AMT-048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GALILEO                 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NIC-015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940084"/>
                  </a:ext>
                </a:extLst>
              </a:tr>
              <a:tr h="3687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89" marR="5189" marT="5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CZ000421873931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SVOM SRO      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NIC-015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VALFIN JB               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UF-119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-0,06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972248"/>
                  </a:ext>
                </a:extLst>
              </a:tr>
              <a:tr h="3687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89" marR="5189" marT="5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CZ000424428932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ZDV STICHOVICE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AMT-048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GALILEO                 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BCH-102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865545"/>
                  </a:ext>
                </a:extLst>
              </a:tr>
              <a:tr h="3687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189" marR="5189" marT="5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CZ000306729952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PODORLICKE ZD 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AMT-048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GALILEO                 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MOR-117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71184"/>
                  </a:ext>
                </a:extLst>
              </a:tr>
              <a:tr h="3687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189" marR="5189" marT="5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CZ000276003952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ZEMSPOL CES.MEZIRICI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AMT-048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GALILEO                 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RAD-178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975012"/>
                  </a:ext>
                </a:extLst>
              </a:tr>
              <a:tr h="3687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89" marR="5189" marT="5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CZ000287502953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 TRSTENICE  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NIC-017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EPOCHA                  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TAR-061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1437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226695"/>
                  </a:ext>
                </a:extLst>
              </a:tr>
              <a:tr h="3687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189" marR="5189" marT="5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CZ000577326961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 VELKA CHYSKA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RAD-318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GLORIE                       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RAD-158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1187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-0,07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980884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249237" y="0"/>
            <a:ext cx="11690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TOP krav dle </a:t>
            </a:r>
            <a:r>
              <a:rPr kumimoji="0" lang="cs-CZ" sz="3600" b="0" i="0" u="none" strike="noStrike" kern="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gzw</a:t>
            </a:r>
            <a:r>
              <a:rPr kumimoji="0" lang="cs-CZ" sz="3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 – prosinec 2016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936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922" y="594000"/>
            <a:ext cx="8580813" cy="613434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614922" y="270834"/>
            <a:ext cx="8743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3691AA">
                    <a:lumMod val="50000"/>
                  </a:srgbClr>
                </a:solidFill>
              </a:rPr>
              <a:t>Plemenná kráva CZ 503547961, GZW 134, otec: </a:t>
            </a:r>
            <a:r>
              <a:rPr lang="cs-CZ" dirty="0" err="1">
                <a:solidFill>
                  <a:srgbClr val="3691AA">
                    <a:lumMod val="50000"/>
                  </a:srgbClr>
                </a:solidFill>
              </a:rPr>
              <a:t>Waldbrand</a:t>
            </a:r>
            <a:r>
              <a:rPr lang="cs-CZ" dirty="0">
                <a:solidFill>
                  <a:srgbClr val="3691AA">
                    <a:lumMod val="50000"/>
                  </a:srgbClr>
                </a:solidFill>
              </a:rPr>
              <a:t>, otec matky: </a:t>
            </a:r>
            <a:r>
              <a:rPr lang="cs-CZ" dirty="0" err="1">
                <a:solidFill>
                  <a:srgbClr val="3691AA">
                    <a:lumMod val="50000"/>
                  </a:srgbClr>
                </a:solidFill>
              </a:rPr>
              <a:t>Vanstein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0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556459"/>
          </a:xfrm>
        </p:spPr>
        <p:txBody>
          <a:bodyPr>
            <a:normAutofit fontScale="90000"/>
          </a:bodyPr>
          <a:lstStyle/>
          <a:p>
            <a:r>
              <a:rPr lang="cs-CZ" dirty="0"/>
              <a:t>Novinky v oblasti plemenných hodnot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4887" y="821635"/>
            <a:ext cx="10015993" cy="5247861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cs-CZ" sz="2800" dirty="0"/>
              <a:t>Plemenné hodnoty ze společného výpočtu DAC: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latin typeface="Cambria" panose="02040503050406030204" pitchFamily="18" charset="0"/>
              </a:rPr>
              <a:t>2009			PH masné užitkovosti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latin typeface="Cambria" panose="02040503050406030204" pitchFamily="18" charset="0"/>
              </a:rPr>
              <a:t>2011			PH pro znaky exteriéru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latin typeface="Cambria" panose="02040503050406030204" pitchFamily="18" charset="0"/>
              </a:rPr>
              <a:t>2014			PH pro mléčnou užitkovost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latin typeface="Cambria" panose="02040503050406030204" pitchFamily="18" charset="0"/>
              </a:rPr>
              <a:t>2016 - 2017		PH pro znaky fitness (zbývá plodnost a 				obtížnost porodů)</a:t>
            </a:r>
          </a:p>
          <a:p>
            <a:pPr marL="0" indent="0" algn="just">
              <a:buNone/>
              <a:defRPr/>
            </a:pPr>
            <a:r>
              <a:rPr lang="cs-CZ" dirty="0">
                <a:latin typeface="Cambria" panose="02040503050406030204" pitchFamily="18" charset="0"/>
              </a:rPr>
              <a:t>Od dubna 2016 jsou býci řazeni dle souhrnného indexu GZW ve společném žebříčku býků vstupujících do společného výpočtu. V prosinci poprvé publikován žebříček krav dle GZW.</a:t>
            </a:r>
          </a:p>
          <a:p>
            <a:pPr marL="0" indent="0" algn="just">
              <a:buNone/>
              <a:defRPr/>
            </a:pPr>
            <a:r>
              <a:rPr lang="cs-CZ" dirty="0">
                <a:latin typeface="Cambria" panose="02040503050406030204" pitchFamily="18" charset="0"/>
              </a:rPr>
              <a:t>Chovatelé mají k dispozici žebříčky mladých genomických býků a také býků prověřených. </a:t>
            </a:r>
          </a:p>
          <a:p>
            <a:pPr marL="0" indent="0" algn="just">
              <a:buNone/>
              <a:defRPr/>
            </a:pPr>
            <a:r>
              <a:rPr lang="cs-CZ" dirty="0">
                <a:latin typeface="Cambria" panose="02040503050406030204" pitchFamily="18" charset="0"/>
              </a:rPr>
              <a:t>Došlo ke změnám ve složení souhrnného indexu GZW (aktualizace genetických parametrů, index vitality, poměr tuku a bílkovin, změny ve složení zastoupení složek masného indexu,…)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91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11" y="627797"/>
            <a:ext cx="9180000" cy="6120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184511" y="144270"/>
            <a:ext cx="918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3691AA">
                    <a:lumMod val="50000"/>
                  </a:srgbClr>
                </a:solidFill>
              </a:rPr>
              <a:t>Plemenná kráva Berta CZ 400410961, otec: </a:t>
            </a:r>
            <a:r>
              <a:rPr lang="cs-CZ" dirty="0" err="1">
                <a:solidFill>
                  <a:srgbClr val="3691AA">
                    <a:lumMod val="50000"/>
                  </a:srgbClr>
                </a:solidFill>
              </a:rPr>
              <a:t>Ilion</a:t>
            </a:r>
            <a:r>
              <a:rPr lang="cs-CZ" dirty="0">
                <a:solidFill>
                  <a:srgbClr val="3691AA">
                    <a:lumMod val="50000"/>
                  </a:srgbClr>
                </a:solidFill>
              </a:rPr>
              <a:t>, otec matky: </a:t>
            </a:r>
            <a:r>
              <a:rPr lang="cs-CZ" dirty="0" err="1">
                <a:solidFill>
                  <a:srgbClr val="3691AA">
                    <a:lumMod val="50000"/>
                  </a:srgbClr>
                </a:solidFill>
              </a:rPr>
              <a:t>Ruap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766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92765"/>
            <a:ext cx="9509759" cy="689113"/>
          </a:xfrm>
        </p:spPr>
        <p:txBody>
          <a:bodyPr>
            <a:normAutofit/>
          </a:bodyPr>
          <a:lstStyle/>
          <a:p>
            <a:r>
              <a:rPr lang="cs-CZ" dirty="0"/>
              <a:t>Chovatelské akce roku 2017</a:t>
            </a:r>
          </a:p>
        </p:txBody>
      </p:sp>
      <p:graphicFrame>
        <p:nvGraphicFramePr>
          <p:cNvPr id="3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819528"/>
              </p:ext>
            </p:extLst>
          </p:nvPr>
        </p:nvGraphicFramePr>
        <p:xfrm>
          <a:off x="1166192" y="1160463"/>
          <a:ext cx="9150972" cy="4994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92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5. 5. </a:t>
                      </a:r>
                    </a:p>
                  </a:txBody>
                  <a:tcPr marL="44444" marR="44444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Zemědělský den Mžany</a:t>
                      </a:r>
                    </a:p>
                  </a:txBody>
                  <a:tcPr marL="44444" marR="44444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11. -14. 5.  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mbria" panose="02040503050406030204" pitchFamily="18" charset="0"/>
                        </a:rPr>
                        <a:t>NVHZZT Brno</a:t>
                      </a:r>
                      <a:endParaRPr lang="cs-CZ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17. 5. 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mbria" panose="02040503050406030204" pitchFamily="18" charset="0"/>
                        </a:rPr>
                        <a:t>Přehlídka býků Natural</a:t>
                      </a:r>
                      <a:endParaRPr lang="cs-CZ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25.5.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mbria" panose="02040503050406030204" pitchFamily="18" charset="0"/>
                        </a:rPr>
                        <a:t>Přehlídka býků Impuls</a:t>
                      </a:r>
                      <a:endParaRPr lang="cs-CZ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31. 5. 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mbria" panose="02040503050406030204" pitchFamily="18" charset="0"/>
                        </a:rPr>
                        <a:t>Chovatelský den Roprachtice</a:t>
                      </a:r>
                      <a:endParaRPr lang="cs-CZ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8. 6. 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mbria" panose="02040503050406030204" pitchFamily="18" charset="0"/>
                        </a:rPr>
                        <a:t>Orlický pohár</a:t>
                      </a:r>
                      <a:endParaRPr lang="cs-CZ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15. 6. 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mbria" panose="02040503050406030204" pitchFamily="18" charset="0"/>
                        </a:rPr>
                        <a:t>Chovatelský den Zdislavice</a:t>
                      </a:r>
                      <a:endParaRPr lang="cs-CZ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23. 6. 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mbria" panose="02040503050406030204" pitchFamily="18" charset="0"/>
                        </a:rPr>
                        <a:t>Chovatelský den Stará Paka</a:t>
                      </a:r>
                      <a:endParaRPr lang="cs-CZ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14. 9. 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mbria" panose="02040503050406030204" pitchFamily="18" charset="0"/>
                        </a:rPr>
                        <a:t>Výstava plemenného skotu Opařany</a:t>
                      </a:r>
                      <a:endParaRPr lang="cs-CZ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26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774" y="265176"/>
            <a:ext cx="12028226" cy="3160412"/>
          </a:xfrm>
        </p:spPr>
        <p:txBody>
          <a:bodyPr anchor="ctr">
            <a:normAutofit/>
          </a:bodyPr>
          <a:lstStyle/>
          <a:p>
            <a:pPr algn="ctr"/>
            <a:r>
              <a:rPr lang="cs-CZ" sz="4000" spc="300" dirty="0"/>
              <a:t>Hlavním partnerem soutěže šlechtitelských</a:t>
            </a:r>
            <a:br>
              <a:rPr lang="cs-CZ" sz="4000" spc="300" dirty="0"/>
            </a:br>
            <a:r>
              <a:rPr lang="cs-CZ" sz="4000" spc="300" dirty="0"/>
              <a:t>chovů pro rok 2016 je společnost </a:t>
            </a:r>
            <a:r>
              <a:rPr lang="cs-CZ" sz="4000" dirty="0"/>
              <a:t>Sano - Moderní výživa zvířat spol. s r.o.</a:t>
            </a:r>
            <a:endParaRPr lang="cs-CZ" sz="4000" spc="300" dirty="0"/>
          </a:p>
        </p:txBody>
      </p:sp>
      <p:pic>
        <p:nvPicPr>
          <p:cNvPr id="3" name="Picture 3" descr="Sano_Logo_Gelb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33" y="2983128"/>
            <a:ext cx="7756265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53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6062" y="119270"/>
            <a:ext cx="8915607" cy="569844"/>
          </a:xfrm>
        </p:spPr>
        <p:txBody>
          <a:bodyPr>
            <a:normAutofit fontScale="90000"/>
          </a:bodyPr>
          <a:lstStyle/>
          <a:p>
            <a:r>
              <a:rPr lang="cs-CZ" altLang="cs-CZ" sz="3600" dirty="0"/>
              <a:t>Výsledky soutěže šlechtitelský chovů 2016 </a:t>
            </a:r>
            <a:endParaRPr lang="cs-CZ" dirty="0"/>
          </a:p>
        </p:txBody>
      </p:sp>
      <p:pic>
        <p:nvPicPr>
          <p:cNvPr id="2050" name="Picture 2" descr="pohar_pozadi_bile"/>
          <p:cNvPicPr>
            <a:picLocks noChangeAspect="1" noChangeArrowheads="1"/>
          </p:cNvPicPr>
          <p:nvPr/>
        </p:nvPicPr>
        <p:blipFill>
          <a:blip r:embed="rId2">
            <a:lum bright="5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27813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Sano_Logo_Gelb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" y="5275953"/>
            <a:ext cx="157003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048000" y="674400"/>
            <a:ext cx="718267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b="1" dirty="0">
                <a:latin typeface="Cambria" panose="02040503050406030204" pitchFamily="18" charset="0"/>
              </a:rPr>
              <a:t>Kritéria soutěže:</a:t>
            </a:r>
          </a:p>
          <a:p>
            <a:pPr algn="ctr"/>
            <a:endParaRPr lang="cs-CZ" altLang="cs-CZ" sz="2000" b="1" dirty="0">
              <a:latin typeface="Cambria" panose="02040503050406030204" pitchFamily="18" charset="0"/>
            </a:endParaRPr>
          </a:p>
          <a:p>
            <a:pPr lvl="1">
              <a:buFontTx/>
              <a:buChar char="•"/>
            </a:pPr>
            <a:r>
              <a:rPr lang="cs-CZ" altLang="cs-CZ" sz="2400" b="1" dirty="0">
                <a:latin typeface="Cambria" panose="02040503050406030204" pitchFamily="18" charset="0"/>
              </a:rPr>
              <a:t>Kladně prověření býci z chovu</a:t>
            </a:r>
          </a:p>
          <a:p>
            <a:pPr lvl="1">
              <a:buFontTx/>
              <a:buChar char="•"/>
            </a:pPr>
            <a:endParaRPr lang="cs-CZ" altLang="cs-CZ" sz="2400" b="1" dirty="0">
              <a:latin typeface="Cambria" panose="02040503050406030204" pitchFamily="18" charset="0"/>
            </a:endParaRPr>
          </a:p>
          <a:p>
            <a:pPr lvl="1">
              <a:buFontTx/>
              <a:buChar char="•"/>
            </a:pPr>
            <a:r>
              <a:rPr lang="cs-CZ" altLang="cs-CZ" sz="2400" b="1" dirty="0">
                <a:latin typeface="Cambria" panose="02040503050406030204" pitchFamily="18" charset="0"/>
              </a:rPr>
              <a:t>Počet býků zapsaných do plemenné knihy</a:t>
            </a:r>
          </a:p>
          <a:p>
            <a:pPr lvl="1">
              <a:buFontTx/>
              <a:buChar char="•"/>
            </a:pPr>
            <a:endParaRPr lang="cs-CZ" altLang="cs-CZ" sz="2400" b="1" dirty="0">
              <a:latin typeface="Cambria" panose="02040503050406030204" pitchFamily="18" charset="0"/>
            </a:endParaRPr>
          </a:p>
          <a:p>
            <a:pPr lvl="1">
              <a:buFontTx/>
              <a:buChar char="•"/>
            </a:pPr>
            <a:r>
              <a:rPr lang="cs-CZ" altLang="cs-CZ" sz="2400" b="1" dirty="0">
                <a:latin typeface="Cambria" panose="02040503050406030204" pitchFamily="18" charset="0"/>
              </a:rPr>
              <a:t>Produkce tuku a bílkovin</a:t>
            </a:r>
          </a:p>
          <a:p>
            <a:pPr lvl="1">
              <a:buFontTx/>
              <a:buChar char="•"/>
            </a:pPr>
            <a:endParaRPr lang="cs-CZ" altLang="cs-CZ" sz="2400" b="1" dirty="0">
              <a:latin typeface="Cambria" panose="02040503050406030204" pitchFamily="18" charset="0"/>
            </a:endParaRPr>
          </a:p>
          <a:p>
            <a:pPr lvl="1">
              <a:buFontTx/>
              <a:buChar char="•"/>
            </a:pPr>
            <a:r>
              <a:rPr lang="cs-CZ" altLang="cs-CZ" sz="2400" b="1" dirty="0">
                <a:latin typeface="Cambria" panose="02040503050406030204" pitchFamily="18" charset="0"/>
              </a:rPr>
              <a:t>Dlouhověké krávy s celoživotní užitkovostí</a:t>
            </a:r>
          </a:p>
          <a:p>
            <a:pPr lvl="1">
              <a:buFontTx/>
              <a:buChar char="•"/>
            </a:pPr>
            <a:endParaRPr lang="cs-CZ" altLang="cs-CZ" sz="2400" b="1" dirty="0">
              <a:latin typeface="Cambria" panose="02040503050406030204" pitchFamily="18" charset="0"/>
            </a:endParaRPr>
          </a:p>
          <a:p>
            <a:pPr lvl="1">
              <a:buFontTx/>
              <a:buChar char="•"/>
            </a:pPr>
            <a:r>
              <a:rPr lang="cs-CZ" altLang="cs-CZ" sz="2400" b="1" dirty="0">
                <a:latin typeface="Cambria" panose="02040503050406030204" pitchFamily="18" charset="0"/>
              </a:rPr>
              <a:t>Délka mezidobí</a:t>
            </a:r>
          </a:p>
          <a:p>
            <a:pPr lvl="1">
              <a:buFontTx/>
              <a:buChar char="•"/>
            </a:pPr>
            <a:endParaRPr lang="cs-CZ" altLang="cs-CZ" sz="2400" b="1" dirty="0">
              <a:latin typeface="Cambria" panose="02040503050406030204" pitchFamily="18" charset="0"/>
            </a:endParaRPr>
          </a:p>
          <a:p>
            <a:pPr lvl="1">
              <a:buFontTx/>
              <a:buChar char="•"/>
            </a:pPr>
            <a:r>
              <a:rPr lang="cs-CZ" altLang="cs-CZ" sz="2400" b="1" dirty="0">
                <a:latin typeface="Cambria" panose="02040503050406030204" pitchFamily="18" charset="0"/>
              </a:rPr>
              <a:t>Osvalení stáda </a:t>
            </a:r>
          </a:p>
          <a:p>
            <a:pPr lvl="1">
              <a:buFontTx/>
              <a:buChar char="•"/>
            </a:pPr>
            <a:endParaRPr lang="cs-CZ" altLang="cs-CZ" sz="2400" b="1" dirty="0">
              <a:latin typeface="Cambria" panose="02040503050406030204" pitchFamily="18" charset="0"/>
            </a:endParaRPr>
          </a:p>
          <a:p>
            <a:pPr lvl="1">
              <a:buFontTx/>
              <a:buChar char="•"/>
            </a:pPr>
            <a:r>
              <a:rPr lang="cs-CZ" altLang="cs-CZ" sz="2400" b="1" dirty="0">
                <a:latin typeface="Cambria" panose="02040503050406030204" pitchFamily="18" charset="0"/>
              </a:rPr>
              <a:t>Účast a výsledky na výstavách</a:t>
            </a:r>
          </a:p>
        </p:txBody>
      </p:sp>
    </p:spTree>
    <p:extLst>
      <p:ext uri="{BB962C8B-B14F-4D97-AF65-F5344CB8AC3E}">
        <p14:creationId xmlns:p14="http://schemas.microsoft.com/office/powerpoint/2010/main" val="17835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81878" y="169829"/>
            <a:ext cx="1077401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altLang="cs-CZ" sz="3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Vítězové předchozích ročníků soutěže ŠCH</a:t>
            </a:r>
            <a:endParaRPr lang="cs-CZ" sz="3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roup 2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415049"/>
              </p:ext>
            </p:extLst>
          </p:nvPr>
        </p:nvGraphicFramePr>
        <p:xfrm>
          <a:off x="172278" y="585312"/>
          <a:ext cx="11383618" cy="6080532"/>
        </p:xfrm>
        <a:graphic>
          <a:graphicData uri="http://schemas.openxmlformats.org/drawingml/2006/table">
            <a:tbl>
              <a:tblPr/>
              <a:tblGrid>
                <a:gridCol w="636458">
                  <a:extLst>
                    <a:ext uri="{9D8B030D-6E8A-4147-A177-3AD203B41FA5}">
                      <a16:colId xmlns:a16="http://schemas.microsoft.com/office/drawing/2014/main" val="2413106735"/>
                    </a:ext>
                  </a:extLst>
                </a:gridCol>
                <a:gridCol w="3710728">
                  <a:extLst>
                    <a:ext uri="{9D8B030D-6E8A-4147-A177-3AD203B41FA5}">
                      <a16:colId xmlns:a16="http://schemas.microsoft.com/office/drawing/2014/main" val="4095139390"/>
                    </a:ext>
                  </a:extLst>
                </a:gridCol>
                <a:gridCol w="3498101">
                  <a:extLst>
                    <a:ext uri="{9D8B030D-6E8A-4147-A177-3AD203B41FA5}">
                      <a16:colId xmlns:a16="http://schemas.microsoft.com/office/drawing/2014/main" val="4101936250"/>
                    </a:ext>
                  </a:extLst>
                </a:gridCol>
                <a:gridCol w="3538331">
                  <a:extLst>
                    <a:ext uri="{9D8B030D-6E8A-4147-A177-3AD203B41FA5}">
                      <a16:colId xmlns:a16="http://schemas.microsoft.com/office/drawing/2014/main" val="2642003601"/>
                    </a:ext>
                  </a:extLst>
                </a:gridCol>
              </a:tblGrid>
              <a:tr h="52454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Rok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I. místo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II. místo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III. místo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124106"/>
                  </a:ext>
                </a:extLst>
              </a:tr>
              <a:tr h="54036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KLAS Nekoř a.s.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AGRONEA a.s. Polička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ZD Krásná Hora nad Vltavou a.s.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933308"/>
                  </a:ext>
                </a:extLst>
              </a:tr>
              <a:tr h="5216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KLAS Nekoř a.s.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Josef Jón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Kamila Bednářová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004750"/>
                  </a:ext>
                </a:extLst>
              </a:tr>
              <a:tr h="54036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ZD Krásná Hora nad Vltavou a.s.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Zemědělské družstvo Nová Ves - Víska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Zemědělská akciová společnost Koloveč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270808"/>
                  </a:ext>
                </a:extLst>
              </a:tr>
              <a:tr h="54036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Zemědělská akciová společnost Koloveč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ZD Krásná Hora nad Vltavou a.s.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A L A , a.s. Řepníky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006654"/>
                  </a:ext>
                </a:extLst>
              </a:tr>
              <a:tr h="54036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Zemědělská akciová společnost Koloveč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ZD Krásná Hora nad Vltavou a.s.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AGRIS Jedovnice s.r.o.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436588"/>
                  </a:ext>
                </a:extLst>
              </a:tr>
              <a:tr h="54036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AGRO SÁZAVA, a.s.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ZD Krásná Hora nad Vltavou a.s.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NAHOŘANSKÁ a.s.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33180"/>
                  </a:ext>
                </a:extLst>
              </a:tr>
              <a:tr h="52022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ZD Krásná Hora nad Vltavou a.s.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Josef Jón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Hospodářské družstvo Určice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385266"/>
                  </a:ext>
                </a:extLst>
              </a:tr>
              <a:tr h="54036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Zemědělské družstvo Nová Ves - Víska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Proagro Radešínská Svratka, a.s.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Zemědělská akciová společnost Koloveč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988194"/>
                  </a:ext>
                </a:extLst>
              </a:tr>
              <a:tr h="54036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Proagro Radešínská Svratka, a.s.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Zemědělská akciová společnost Koloveč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Zemědělská a.s. Horní Bradlo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04797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DVPM Slavíkov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Zemědělské družstvo Nová Ves - Víska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NAHOŘANSKÁ a.s.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847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5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0574" y="474630"/>
            <a:ext cx="8984974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altLang="cs-CZ" sz="38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III. místo v soutěži šlechtitelských chovů</a:t>
            </a:r>
            <a:endParaRPr lang="cs-CZ" sz="38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319131" y="3013502"/>
            <a:ext cx="71164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6000" b="0" i="0" u="none" strike="noStrike" kern="0" cap="none" spc="60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cs typeface="Arial"/>
              </a:rPr>
              <a:t>Nahořanská a.s</a:t>
            </a:r>
            <a:r>
              <a:rPr kumimoji="0" lang="cs-CZ" altLang="cs-CZ" sz="48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cs typeface="Arial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/>
              </a:rPr>
              <a:t>159 bodů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</a:endParaRPr>
          </a:p>
        </p:txBody>
      </p:sp>
      <p:pic>
        <p:nvPicPr>
          <p:cNvPr id="4" name="Picture 3" descr="Sano_Logo_Gelb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067" y="5671143"/>
            <a:ext cx="2710019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94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0574" y="474630"/>
            <a:ext cx="8984974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altLang="cs-CZ" sz="38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II. místo v soutěži šlechtitelských chovů</a:t>
            </a:r>
            <a:endParaRPr lang="cs-CZ" sz="38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9182" y="3013502"/>
            <a:ext cx="118189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6000" b="0" i="0" u="none" strike="noStrike" kern="0" cap="none" spc="60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cs typeface="Arial"/>
              </a:rPr>
              <a:t>Zemědělská a.s. Horní Bradlo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6000" kern="0" spc="6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/>
              </a:rPr>
              <a:t>160 bodů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</a:endParaRPr>
          </a:p>
        </p:txBody>
      </p:sp>
      <p:pic>
        <p:nvPicPr>
          <p:cNvPr id="4" name="Picture 3" descr="Sano_Logo_Gelb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067" y="5671143"/>
            <a:ext cx="2710019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08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95534"/>
            <a:ext cx="8771497" cy="504967"/>
          </a:xfrm>
        </p:spPr>
        <p:txBody>
          <a:bodyPr>
            <a:normAutofit fontScale="90000"/>
          </a:bodyPr>
          <a:lstStyle/>
          <a:p>
            <a:r>
              <a:rPr lang="cs-CZ" altLang="cs-CZ" sz="3600" dirty="0">
                <a:latin typeface="Cambria" panose="02040503050406030204" pitchFamily="18" charset="0"/>
              </a:rPr>
              <a:t>Pořadí vyhodnocených podniků ročníku 2016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903165"/>
              </p:ext>
            </p:extLst>
          </p:nvPr>
        </p:nvGraphicFramePr>
        <p:xfrm>
          <a:off x="136477" y="674113"/>
          <a:ext cx="11938567" cy="6155138"/>
        </p:xfrm>
        <a:graphic>
          <a:graphicData uri="http://schemas.openxmlformats.org/drawingml/2006/table">
            <a:tbl>
              <a:tblPr/>
              <a:tblGrid>
                <a:gridCol w="440131">
                  <a:extLst>
                    <a:ext uri="{9D8B030D-6E8A-4147-A177-3AD203B41FA5}">
                      <a16:colId xmlns:a16="http://schemas.microsoft.com/office/drawing/2014/main" val="4018412156"/>
                    </a:ext>
                  </a:extLst>
                </a:gridCol>
                <a:gridCol w="2835332">
                  <a:extLst>
                    <a:ext uri="{9D8B030D-6E8A-4147-A177-3AD203B41FA5}">
                      <a16:colId xmlns:a16="http://schemas.microsoft.com/office/drawing/2014/main" val="3360680882"/>
                    </a:ext>
                  </a:extLst>
                </a:gridCol>
                <a:gridCol w="975808">
                  <a:extLst>
                    <a:ext uri="{9D8B030D-6E8A-4147-A177-3AD203B41FA5}">
                      <a16:colId xmlns:a16="http://schemas.microsoft.com/office/drawing/2014/main" val="559536586"/>
                    </a:ext>
                  </a:extLst>
                </a:gridCol>
                <a:gridCol w="780234">
                  <a:extLst>
                    <a:ext uri="{9D8B030D-6E8A-4147-A177-3AD203B41FA5}">
                      <a16:colId xmlns:a16="http://schemas.microsoft.com/office/drawing/2014/main" val="3017065610"/>
                    </a:ext>
                  </a:extLst>
                </a:gridCol>
                <a:gridCol w="1200358">
                  <a:extLst>
                    <a:ext uri="{9D8B030D-6E8A-4147-A177-3AD203B41FA5}">
                      <a16:colId xmlns:a16="http://schemas.microsoft.com/office/drawing/2014/main" val="96063281"/>
                    </a:ext>
                  </a:extLst>
                </a:gridCol>
                <a:gridCol w="987803">
                  <a:extLst>
                    <a:ext uri="{9D8B030D-6E8A-4147-A177-3AD203B41FA5}">
                      <a16:colId xmlns:a16="http://schemas.microsoft.com/office/drawing/2014/main" val="3048108048"/>
                    </a:ext>
                  </a:extLst>
                </a:gridCol>
                <a:gridCol w="652687">
                  <a:extLst>
                    <a:ext uri="{9D8B030D-6E8A-4147-A177-3AD203B41FA5}">
                      <a16:colId xmlns:a16="http://schemas.microsoft.com/office/drawing/2014/main" val="4203949518"/>
                    </a:ext>
                  </a:extLst>
                </a:gridCol>
                <a:gridCol w="940281">
                  <a:extLst>
                    <a:ext uri="{9D8B030D-6E8A-4147-A177-3AD203B41FA5}">
                      <a16:colId xmlns:a16="http://schemas.microsoft.com/office/drawing/2014/main" val="3520816270"/>
                    </a:ext>
                  </a:extLst>
                </a:gridCol>
                <a:gridCol w="1245371">
                  <a:extLst>
                    <a:ext uri="{9D8B030D-6E8A-4147-A177-3AD203B41FA5}">
                      <a16:colId xmlns:a16="http://schemas.microsoft.com/office/drawing/2014/main" val="467256280"/>
                    </a:ext>
                  </a:extLst>
                </a:gridCol>
                <a:gridCol w="1010330">
                  <a:extLst>
                    <a:ext uri="{9D8B030D-6E8A-4147-A177-3AD203B41FA5}">
                      <a16:colId xmlns:a16="http://schemas.microsoft.com/office/drawing/2014/main" val="2785631397"/>
                    </a:ext>
                  </a:extLst>
                </a:gridCol>
                <a:gridCol w="870232">
                  <a:extLst>
                    <a:ext uri="{9D8B030D-6E8A-4147-A177-3AD203B41FA5}">
                      <a16:colId xmlns:a16="http://schemas.microsoft.com/office/drawing/2014/main" val="2945987178"/>
                    </a:ext>
                  </a:extLst>
                </a:gridCol>
              </a:tblGrid>
              <a:tr h="7637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Poř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Podnik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Uzávěrek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Výstavy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Býci v PK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Produkce T+B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Osvalení stáda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Dlouhověké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Prověření býci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646320"/>
                  </a:ext>
                </a:extLst>
              </a:tr>
              <a:tr h="4492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KLAS Číhošť a.s.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753874"/>
                  </a:ext>
                </a:extLst>
              </a:tr>
              <a:tr h="4492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 Nová Ves - Víska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69638"/>
                  </a:ext>
                </a:extLst>
              </a:tr>
              <a:tr h="4492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AGRO Sázava a.s.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58028"/>
                  </a:ext>
                </a:extLst>
              </a:tr>
              <a:tr h="4492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 Nalžovice, a.s.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957124"/>
                  </a:ext>
                </a:extLst>
              </a:tr>
              <a:tr h="4492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DVPM Slavíkov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232449"/>
                  </a:ext>
                </a:extLst>
              </a:tr>
              <a:tr h="4492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Volanická zemědělská, a.s.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4472"/>
                  </a:ext>
                </a:extLst>
              </a:tr>
              <a:tr h="4492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 Určice, družstvo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90247"/>
                  </a:ext>
                </a:extLst>
              </a:tr>
              <a:tr h="4492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 Klučov - Lhota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82456"/>
                  </a:ext>
                </a:extLst>
              </a:tr>
              <a:tr h="4492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DVP, družstvo Pyšel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545720"/>
                  </a:ext>
                </a:extLst>
              </a:tr>
              <a:tr h="4492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VOD Zdislavice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244397"/>
                  </a:ext>
                </a:extLst>
              </a:tr>
              <a:tr h="4492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SZEŠ Lanškroun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77734"/>
                  </a:ext>
                </a:extLst>
              </a:tr>
              <a:tr h="4492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Podchlumí a.s. Česká Rybná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477369"/>
                  </a:ext>
                </a:extLst>
              </a:tr>
            </a:tbl>
          </a:graphicData>
        </a:graphic>
      </p:graphicFrame>
      <p:pic>
        <p:nvPicPr>
          <p:cNvPr id="4" name="Picture 3" descr="Sano_Logo_Gelb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168" y="9295"/>
            <a:ext cx="2055876" cy="792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31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71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0"/>
            <a:ext cx="9509759" cy="1192696"/>
          </a:xfrm>
        </p:spPr>
        <p:txBody>
          <a:bodyPr>
            <a:normAutofit/>
          </a:bodyPr>
          <a:lstStyle/>
          <a:p>
            <a:r>
              <a:rPr lang="cs-CZ" altLang="cs-CZ" dirty="0"/>
              <a:t>I. místo v soutěži šlechtitelských chovů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4069" y="1192696"/>
            <a:ext cx="11410121" cy="4522304"/>
          </a:xfrm>
        </p:spPr>
        <p:txBody>
          <a:bodyPr/>
          <a:lstStyle/>
          <a:p>
            <a:r>
              <a:rPr lang="cs-CZ" sz="2800" dirty="0"/>
              <a:t>Vítězem soutěže se stává podnik, který se vždy dostal mezi elitní  chovy soutěže</a:t>
            </a:r>
          </a:p>
          <a:p>
            <a:endParaRPr lang="cs-CZ" sz="2800" dirty="0"/>
          </a:p>
          <a:p>
            <a:endParaRPr lang="cs-CZ" dirty="0"/>
          </a:p>
        </p:txBody>
      </p:sp>
      <p:pic>
        <p:nvPicPr>
          <p:cNvPr id="4" name="Picture 3" descr="Sano_Logo_Gelb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067" y="5671143"/>
            <a:ext cx="2710019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9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0"/>
            <a:ext cx="9509759" cy="1192696"/>
          </a:xfrm>
        </p:spPr>
        <p:txBody>
          <a:bodyPr>
            <a:normAutofit/>
          </a:bodyPr>
          <a:lstStyle/>
          <a:p>
            <a:r>
              <a:rPr lang="cs-CZ" altLang="cs-CZ" dirty="0"/>
              <a:t>I. místo v soutěži šlechtitelských chovů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4069" y="1192696"/>
            <a:ext cx="11410121" cy="4522304"/>
          </a:xfrm>
        </p:spPr>
        <p:txBody>
          <a:bodyPr/>
          <a:lstStyle/>
          <a:p>
            <a:r>
              <a:rPr lang="cs-CZ" sz="2800" dirty="0"/>
              <a:t>Vítězem soutěže se stává podnik, který se vždy dostal mezi elitní  chovy soutěže</a:t>
            </a:r>
          </a:p>
          <a:p>
            <a:r>
              <a:rPr lang="cs-CZ" sz="2800" dirty="0"/>
              <a:t>Vítězem soutěže se stává podnik, který v minulosti obsadil i druhé místo soutěže</a:t>
            </a:r>
          </a:p>
          <a:p>
            <a:endParaRPr lang="cs-CZ" dirty="0"/>
          </a:p>
        </p:txBody>
      </p:sp>
      <p:pic>
        <p:nvPicPr>
          <p:cNvPr id="4" name="Picture 3" descr="Sano_Logo_Gelb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067" y="5671143"/>
            <a:ext cx="2710019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0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ve  svazových soutěžích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0904" y="1590261"/>
            <a:ext cx="10840279" cy="4427816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800" dirty="0">
                <a:latin typeface="Cambria" panose="02040503050406030204" pitchFamily="18" charset="0"/>
              </a:rPr>
              <a:t>Základní změnou pro vstup do soutěží je minimálně 50 % podíl krav českého strakatého plemene chovaných v zemědělském podniku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latin typeface="Cambria" panose="02040503050406030204" pitchFamily="18" charset="0"/>
              </a:rPr>
              <a:t>Veškeré hodnocené plemenné hodnoty jsou vyjadřovány v GZW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latin typeface="Cambria" panose="02040503050406030204" pitchFamily="18" charset="0"/>
              </a:rPr>
              <a:t>Masná užitkovost jen ze stád s plošnou bonitací stáda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latin typeface="Cambria" panose="02040503050406030204" pitchFamily="18" charset="0"/>
              </a:rPr>
              <a:t>5 bodů za každé zvíře vystavené na výstavě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latin typeface="Cambria" panose="02040503050406030204" pitchFamily="18" charset="0"/>
              </a:rPr>
              <a:t>Vyhlašování tří podniků v kategorii 500 a více laktací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latin typeface="Cambria" panose="02040503050406030204" pitchFamily="18" charset="0"/>
              </a:rPr>
              <a:t>Vyhlašování dvou podniků v kategorii 10 – 30 laktací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58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0"/>
            <a:ext cx="9509759" cy="1192696"/>
          </a:xfrm>
        </p:spPr>
        <p:txBody>
          <a:bodyPr>
            <a:normAutofit/>
          </a:bodyPr>
          <a:lstStyle/>
          <a:p>
            <a:r>
              <a:rPr lang="cs-CZ" altLang="cs-CZ" dirty="0"/>
              <a:t>I. místo v soutěži šlechtitelských chovů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4069" y="1192696"/>
            <a:ext cx="11410121" cy="4522304"/>
          </a:xfrm>
        </p:spPr>
        <p:txBody>
          <a:bodyPr/>
          <a:lstStyle/>
          <a:p>
            <a:r>
              <a:rPr lang="cs-CZ" sz="2800" dirty="0"/>
              <a:t>Vítězem soutěže se stává podnik, který se vždy dostal mezi elitní  chovy soutěže</a:t>
            </a:r>
          </a:p>
          <a:p>
            <a:r>
              <a:rPr lang="cs-CZ" sz="2800" dirty="0"/>
              <a:t>Vítězem soutěže se stává podnik, který v minulosti obsadil i druhé místo soutěže</a:t>
            </a:r>
          </a:p>
          <a:p>
            <a:r>
              <a:rPr lang="cs-CZ" sz="2800" dirty="0"/>
              <a:t>Vítězem soutěže se stává podnik, který již v minulosti tuto soutěž i vyhrál</a:t>
            </a:r>
          </a:p>
          <a:p>
            <a:endParaRPr lang="cs-CZ" sz="2800" dirty="0"/>
          </a:p>
          <a:p>
            <a:endParaRPr lang="cs-CZ" dirty="0"/>
          </a:p>
        </p:txBody>
      </p:sp>
      <p:pic>
        <p:nvPicPr>
          <p:cNvPr id="4" name="Picture 3" descr="Sano_Logo_Gelb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067" y="5671143"/>
            <a:ext cx="2710019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1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0"/>
            <a:ext cx="9509759" cy="1192696"/>
          </a:xfrm>
        </p:spPr>
        <p:txBody>
          <a:bodyPr>
            <a:normAutofit/>
          </a:bodyPr>
          <a:lstStyle/>
          <a:p>
            <a:r>
              <a:rPr lang="cs-CZ" altLang="cs-CZ" dirty="0"/>
              <a:t>I. místo v soutěži šlechtitelských chovů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4069" y="1192696"/>
            <a:ext cx="11410121" cy="4572000"/>
          </a:xfrm>
        </p:spPr>
        <p:txBody>
          <a:bodyPr/>
          <a:lstStyle/>
          <a:p>
            <a:pPr algn="just"/>
            <a:r>
              <a:rPr lang="cs-CZ" sz="2800" dirty="0"/>
              <a:t>Vítězem soutěže se stává podnik, který se vždy dostal mezi elitní  chovy soutěže</a:t>
            </a:r>
          </a:p>
          <a:p>
            <a:pPr algn="just"/>
            <a:r>
              <a:rPr lang="cs-CZ" sz="2800" dirty="0"/>
              <a:t>Vítězem soutěže se stává podnik, který v minulosti obsadil i druhé místo soutěže</a:t>
            </a:r>
          </a:p>
          <a:p>
            <a:pPr algn="just"/>
            <a:r>
              <a:rPr lang="cs-CZ" sz="2800" dirty="0"/>
              <a:t>Vítězem soutěže se stává podnik, který již v minulosti tuto soutěž i vyhrál</a:t>
            </a:r>
          </a:p>
          <a:p>
            <a:pPr algn="just"/>
            <a:r>
              <a:rPr lang="cs-CZ" sz="2800" dirty="0"/>
              <a:t>Vítězem soutěže se stává podnik, který hospodaří na 2400 ha ZP a chová 760 krav</a:t>
            </a:r>
          </a:p>
          <a:p>
            <a:pPr algn="just"/>
            <a:endParaRPr lang="cs-CZ" sz="2800" dirty="0"/>
          </a:p>
          <a:p>
            <a:pPr algn="just"/>
            <a:endParaRPr lang="cs-CZ" sz="2800" dirty="0"/>
          </a:p>
          <a:p>
            <a:endParaRPr lang="cs-CZ" sz="2800" dirty="0"/>
          </a:p>
          <a:p>
            <a:endParaRPr lang="cs-CZ" dirty="0"/>
          </a:p>
        </p:txBody>
      </p:sp>
      <p:pic>
        <p:nvPicPr>
          <p:cNvPr id="4" name="Picture 3" descr="Sano_Logo_Gelb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067" y="5671143"/>
            <a:ext cx="2710019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79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0"/>
            <a:ext cx="9509759" cy="1192696"/>
          </a:xfrm>
        </p:spPr>
        <p:txBody>
          <a:bodyPr>
            <a:normAutofit/>
          </a:bodyPr>
          <a:lstStyle/>
          <a:p>
            <a:r>
              <a:rPr lang="cs-CZ" altLang="cs-CZ" dirty="0"/>
              <a:t>I. místo v soutěži šlechtitelských chovů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4069" y="1192695"/>
            <a:ext cx="11410121" cy="4837043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800" dirty="0"/>
              <a:t>Vítězem soutěže se stává podnik, který se vždy dostal mezi elitní  chovy soutěže</a:t>
            </a:r>
          </a:p>
          <a:p>
            <a:pPr algn="just"/>
            <a:r>
              <a:rPr lang="cs-CZ" sz="2800" dirty="0"/>
              <a:t>Vítězem soutěže se stává podnik, který v minulosti obsadil i druhé místo soutěže</a:t>
            </a:r>
          </a:p>
          <a:p>
            <a:pPr algn="just"/>
            <a:r>
              <a:rPr lang="cs-CZ" sz="2800" dirty="0"/>
              <a:t>Vítězem soutěže se stává podnik, který již v minulosti tuto soutěž i vyhrál</a:t>
            </a:r>
          </a:p>
          <a:p>
            <a:pPr algn="just"/>
            <a:r>
              <a:rPr lang="cs-CZ" sz="2800" dirty="0"/>
              <a:t>Vítězem soutěže se stává podnik, který hospodaří na 2400 ha ZP a chová 760 krav</a:t>
            </a:r>
          </a:p>
          <a:p>
            <a:pPr algn="just"/>
            <a:r>
              <a:rPr lang="cs-CZ" sz="2800" dirty="0"/>
              <a:t>Zcela netypické je, že </a:t>
            </a:r>
            <a:r>
              <a:rPr lang="cs-CZ" sz="2800" b="1" i="1" dirty="0"/>
              <a:t>vítěz soutěže ŠCH pro rok 2016 hospodaří v hlavním městě</a:t>
            </a:r>
          </a:p>
          <a:p>
            <a:pPr algn="just"/>
            <a:endParaRPr lang="cs-CZ" sz="2800" dirty="0"/>
          </a:p>
          <a:p>
            <a:pPr algn="just"/>
            <a:endParaRPr lang="cs-CZ" sz="2800" dirty="0"/>
          </a:p>
          <a:p>
            <a:pPr algn="just"/>
            <a:endParaRPr lang="cs-CZ" sz="2800" dirty="0"/>
          </a:p>
          <a:p>
            <a:endParaRPr lang="cs-CZ" sz="2800" dirty="0"/>
          </a:p>
          <a:p>
            <a:endParaRPr lang="cs-CZ" dirty="0"/>
          </a:p>
        </p:txBody>
      </p:sp>
      <p:pic>
        <p:nvPicPr>
          <p:cNvPr id="4" name="Picture 3" descr="Sano_Logo_Gelb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067" y="5671143"/>
            <a:ext cx="2710019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5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0574" y="474630"/>
            <a:ext cx="8984974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altLang="cs-CZ" sz="38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I. místo v soutěži šlechtitelských chovů</a:t>
            </a:r>
            <a:endParaRPr lang="cs-CZ" sz="38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9182" y="3013502"/>
            <a:ext cx="12082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800" b="0" i="0" u="none" strike="noStrike" kern="0" cap="none" spc="60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cs typeface="Arial"/>
              </a:rPr>
              <a:t>PROAGRO Radešínská Svratka, a.s.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kern="0" spc="6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/>
              </a:rPr>
              <a:t>186 bodů</a:t>
            </a:r>
            <a:endParaRPr kumimoji="0" lang="cs-CZ" sz="4800" b="0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</a:endParaRPr>
          </a:p>
        </p:txBody>
      </p:sp>
      <p:pic>
        <p:nvPicPr>
          <p:cNvPr id="4" name="Picture 3" descr="Sano_Logo_Gelb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067" y="5671143"/>
            <a:ext cx="2710019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6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1341388"/>
          </a:xfrm>
        </p:spPr>
        <p:txBody>
          <a:bodyPr/>
          <a:lstStyle/>
          <a:p>
            <a:r>
              <a:rPr lang="cs-CZ" dirty="0"/>
              <a:t>Děkuji Vám za pozornost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Následuje neformální chovatelská beseda</a:t>
            </a:r>
          </a:p>
        </p:txBody>
      </p:sp>
    </p:spTree>
    <p:extLst>
      <p:ext uri="{BB962C8B-B14F-4D97-AF65-F5344CB8AC3E}">
        <p14:creationId xmlns:p14="http://schemas.microsoft.com/office/powerpoint/2010/main" val="38101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Plánované aktivity podporované Svazem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1878" y="1572768"/>
            <a:ext cx="10069002" cy="4142232"/>
          </a:xfrm>
        </p:spPr>
        <p:txBody>
          <a:bodyPr>
            <a:normAutofit lnSpcReduction="10000"/>
          </a:bodyPr>
          <a:lstStyle/>
          <a:p>
            <a:pPr lvl="6"/>
            <a:r>
              <a:rPr lang="cs-CZ" sz="2400" dirty="0"/>
              <a:t>Dokončení projektu společných PH DAC</a:t>
            </a:r>
          </a:p>
          <a:p>
            <a:pPr lvl="6"/>
            <a:endParaRPr lang="cs-CZ" sz="2400" dirty="0"/>
          </a:p>
          <a:p>
            <a:pPr lvl="6"/>
            <a:r>
              <a:rPr lang="cs-CZ" sz="2400" dirty="0"/>
              <a:t>Nová koncepce výstavnictví</a:t>
            </a:r>
          </a:p>
          <a:p>
            <a:pPr lvl="6"/>
            <a:endParaRPr lang="cs-CZ" sz="2400" dirty="0"/>
          </a:p>
          <a:p>
            <a:pPr lvl="6"/>
            <a:r>
              <a:rPr lang="cs-CZ" sz="2400" dirty="0"/>
              <a:t>Podpora plošné bonitace prvotelek ve stádě</a:t>
            </a:r>
          </a:p>
          <a:p>
            <a:pPr lvl="6"/>
            <a:endParaRPr lang="cs-CZ" sz="2400" dirty="0"/>
          </a:p>
          <a:p>
            <a:pPr lvl="6"/>
            <a:r>
              <a:rPr lang="cs-CZ" sz="2400" dirty="0"/>
              <a:t>Podpora většího zapojení krav do procesu genotypizace</a:t>
            </a:r>
          </a:p>
          <a:p>
            <a:pPr lvl="6"/>
            <a:endParaRPr lang="cs-CZ" sz="2400" dirty="0"/>
          </a:p>
          <a:p>
            <a:pPr lvl="6"/>
            <a:endParaRPr lang="cs-CZ" sz="2400" dirty="0"/>
          </a:p>
          <a:p>
            <a:pPr marL="45720" indent="0">
              <a:buNone/>
            </a:pPr>
            <a:r>
              <a:rPr lang="cs-CZ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145774"/>
            <a:ext cx="9509759" cy="728869"/>
          </a:xfrm>
        </p:spPr>
        <p:txBody>
          <a:bodyPr/>
          <a:lstStyle/>
          <a:p>
            <a:r>
              <a:rPr lang="cs-CZ" dirty="0"/>
              <a:t>Stavy krav v plemenné knize 30. 9. 2016</a:t>
            </a:r>
          </a:p>
        </p:txBody>
      </p:sp>
      <p:graphicFrame>
        <p:nvGraphicFramePr>
          <p:cNvPr id="3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264201"/>
              </p:ext>
            </p:extLst>
          </p:nvPr>
        </p:nvGraphicFramePr>
        <p:xfrm>
          <a:off x="424069" y="874638"/>
          <a:ext cx="11545682" cy="5830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5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5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5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1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44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K R A J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PCA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PCB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PCC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PK celkem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435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HLAVNI MESTO PRAHA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58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71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35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mbria" panose="02040503050406030204" pitchFamily="18" charset="0"/>
                        </a:rPr>
                        <a:t>21</a:t>
                      </a:r>
                      <a:endParaRPr lang="cs-CZ" sz="2000" b="1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STREDOCESKY KRAJ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6315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2240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1197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9752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435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mbria" panose="02040503050406030204" pitchFamily="18" charset="0"/>
                        </a:rPr>
                        <a:t>31</a:t>
                      </a:r>
                      <a:endParaRPr lang="cs-CZ" sz="2000" b="1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JIHOCESKY KRAJ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12469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7554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4026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24049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435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mbria" panose="02040503050406030204" pitchFamily="18" charset="0"/>
                        </a:rPr>
                        <a:t>32</a:t>
                      </a:r>
                      <a:endParaRPr lang="cs-CZ" sz="2000" b="1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PLZENSKY KRAJ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8177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2193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1095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11465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435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mbria" panose="02040503050406030204" pitchFamily="18" charset="0"/>
                        </a:rPr>
                        <a:t>41</a:t>
                      </a:r>
                      <a:endParaRPr lang="cs-CZ" sz="2000" b="1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KARLOVARSKY KRAJ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792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429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317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1538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435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mbria" panose="02040503050406030204" pitchFamily="18" charset="0"/>
                        </a:rPr>
                        <a:t>42</a:t>
                      </a:r>
                      <a:endParaRPr lang="cs-CZ" sz="2000" b="1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USTECKY  KRAJ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298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153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93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544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435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mbria" panose="02040503050406030204" pitchFamily="18" charset="0"/>
                        </a:rPr>
                        <a:t>51</a:t>
                      </a:r>
                      <a:endParaRPr lang="cs-CZ" sz="2000" b="1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LIBERECKY KRAJ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3808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2024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422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6254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435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mbria" panose="02040503050406030204" pitchFamily="18" charset="0"/>
                        </a:rPr>
                        <a:t>52</a:t>
                      </a:r>
                      <a:endParaRPr lang="cs-CZ" sz="2000" b="1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KRALOVEHRADECKY KRAJ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7128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4577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1434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13139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435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mbria" panose="02040503050406030204" pitchFamily="18" charset="0"/>
                        </a:rPr>
                        <a:t>53</a:t>
                      </a:r>
                      <a:endParaRPr lang="cs-CZ" sz="2000" b="1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PARDUBICKY KRAJ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12854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5764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1717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20335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435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mbria" panose="02040503050406030204" pitchFamily="18" charset="0"/>
                        </a:rPr>
                        <a:t>61</a:t>
                      </a:r>
                      <a:endParaRPr lang="cs-CZ" sz="2000" b="1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KRAJ VYSOCINA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18826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6593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2963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28382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435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mbria" panose="02040503050406030204" pitchFamily="18" charset="0"/>
                        </a:rPr>
                        <a:t>62</a:t>
                      </a:r>
                      <a:endParaRPr lang="cs-CZ" sz="2000" b="1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JIHOMORAVSKY KRAJ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4312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1341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530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6183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4435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mbria" panose="02040503050406030204" pitchFamily="18" charset="0"/>
                        </a:rPr>
                        <a:t>71</a:t>
                      </a:r>
                      <a:endParaRPr lang="cs-CZ" sz="2000" b="1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OLOMOUCKY KRAJ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2850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1943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1615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6408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435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mbria" panose="02040503050406030204" pitchFamily="18" charset="0"/>
                        </a:rPr>
                        <a:t>72</a:t>
                      </a:r>
                      <a:endParaRPr lang="cs-CZ" sz="2000" b="1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ZLINSKY KRAJ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1070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156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50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1276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4435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mbria" panose="02040503050406030204" pitchFamily="18" charset="0"/>
                        </a:rPr>
                        <a:t>81</a:t>
                      </a:r>
                      <a:endParaRPr lang="cs-CZ" sz="2000" b="1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MORAVSKOSLEZSKY KRAJ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184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157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217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558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44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cs-CZ" sz="2000" b="1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Cambria" panose="02040503050406030204" pitchFamily="18" charset="0"/>
                        </a:rPr>
                        <a:t>ČR CELKEM</a:t>
                      </a:r>
                      <a:endParaRPr lang="cs-CZ" sz="20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79141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35135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15678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effectLst/>
                          <a:latin typeface="Cambria" panose="02040503050406030204" pitchFamily="18" charset="0"/>
                        </a:rPr>
                        <a:t>129954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Ovál 3"/>
          <p:cNvSpPr/>
          <p:nvPr/>
        </p:nvSpPr>
        <p:spPr>
          <a:xfrm>
            <a:off x="11003279" y="1878493"/>
            <a:ext cx="1188721" cy="5789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10850879" y="4138611"/>
            <a:ext cx="1341121" cy="885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09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212036"/>
            <a:ext cx="9509759" cy="662608"/>
          </a:xfrm>
        </p:spPr>
        <p:txBody>
          <a:bodyPr>
            <a:normAutofit/>
          </a:bodyPr>
          <a:lstStyle/>
          <a:p>
            <a:r>
              <a:rPr lang="cs-CZ" dirty="0"/>
              <a:t>Výsledky kontrolního roku - plemena</a:t>
            </a:r>
          </a:p>
        </p:txBody>
      </p:sp>
      <p:graphicFrame>
        <p:nvGraphicFramePr>
          <p:cNvPr id="3" name="Zástupný symbol pro obsah 3"/>
          <p:cNvGraphicFramePr>
            <a:graphicFrameLocks/>
          </p:cNvGraphicFramePr>
          <p:nvPr/>
        </p:nvGraphicFramePr>
        <p:xfrm>
          <a:off x="414338" y="1000125"/>
          <a:ext cx="11658599" cy="5857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1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7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7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28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828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2694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cs-CZ" sz="1800" dirty="0"/>
                        <a:t> </a:t>
                      </a: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dirty="0"/>
                        <a:t>NORM. LAKTACÍ</a:t>
                      </a: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dirty="0"/>
                        <a:t>LAKT. DNY</a:t>
                      </a: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dirty="0"/>
                        <a:t>MLÉKO KG</a:t>
                      </a: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800" dirty="0"/>
                        <a:t>T U K</a:t>
                      </a: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800" dirty="0"/>
                        <a:t>BÍLKOVINA</a:t>
                      </a: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dirty="0"/>
                        <a:t>VĚK I.OT.</a:t>
                      </a: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34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/>
                        <a:t>%</a:t>
                      </a: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dirty="0"/>
                        <a:t>KG</a:t>
                      </a: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dirty="0"/>
                        <a:t>%</a:t>
                      </a: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dirty="0"/>
                        <a:t>KG</a:t>
                      </a: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dirty="0"/>
                        <a:t>MD</a:t>
                      </a: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53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ČESKÉ STRAKATÉ CELKEM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1.LAKTACE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33167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295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6529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4,06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265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3,56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232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27/26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2.LAKTACE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28023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294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7558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4,02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304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3,54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268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391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3.A DALŠÍ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49407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294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7767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3,99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310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3,48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270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391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CELKEM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110597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294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7343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4,02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295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3,52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258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391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6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ROZDÍL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  <a:latin typeface="Cambria" panose="02040503050406030204" pitchFamily="18" charset="0"/>
                        </a:rPr>
                        <a:t>-1384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203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0,04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0,00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-3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53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HOLŠTÝNSKÉ PLEMENO CELKEM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172191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298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9715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3,80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370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3,33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323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408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6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ROZDÍL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1414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169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0,02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-0,01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-4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53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MONTBELIARDE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1706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296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7959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4,03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321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3,52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280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384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26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ROZDÍL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454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-41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0,08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0,00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-9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53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AYRSHIRE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4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290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6623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4,13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273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3,43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227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414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26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ROZDÍL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-2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-359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0,01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-14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-0,04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-15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84" marR="8784" marT="8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0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649224"/>
          </a:xfrm>
        </p:spPr>
        <p:txBody>
          <a:bodyPr/>
          <a:lstStyle/>
          <a:p>
            <a:r>
              <a:rPr lang="cs-CZ" dirty="0"/>
              <a:t>Výsledky kontrolního roku – plemena II.</a:t>
            </a:r>
          </a:p>
        </p:txBody>
      </p:sp>
      <p:graphicFrame>
        <p:nvGraphicFramePr>
          <p:cNvPr id="3" name="Zástupný symbol pro obsah 3"/>
          <p:cNvGraphicFramePr>
            <a:graphicFrameLocks/>
          </p:cNvGraphicFramePr>
          <p:nvPr/>
        </p:nvGraphicFramePr>
        <p:xfrm>
          <a:off x="228600" y="1042988"/>
          <a:ext cx="11572876" cy="5815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9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2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2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2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16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305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JERSEY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720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295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6679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4,82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322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3,72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248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399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0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ROZDÍL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519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-3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1451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-0,53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41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-0,30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-11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05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BRAUNVIEH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0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1153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296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8084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4,11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332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3,55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287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402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0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ROZDÍL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1120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599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-0,06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-0,02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05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NORMANDSKÉ PLEMENO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0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177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294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6259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4,09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256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3,53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221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408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0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ROZDÍL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198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0,10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-0,03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05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OSTATNÍ PLEMENA A KŘÍŽENCI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0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1833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294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7350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3,94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289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3,40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250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402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0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ROZDÍL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-8444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117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-0,02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-0,06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05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VŠECHNA PLEMENA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0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1.LAKTACE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102788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297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8008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3,88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311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3,40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273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26/01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0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2.LAKTACE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80224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297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9159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3,86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354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3,41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312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399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30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3.A DALŠÍ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113254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296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9067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3,89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353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3,38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306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402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30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CELKEM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296266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296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8725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3,88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339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3,39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296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401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30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ROZDÍL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  <a:latin typeface="Cambria" panose="02040503050406030204" pitchFamily="18" charset="0"/>
                        </a:rPr>
                        <a:t>1526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  <a:latin typeface="Cambria" panose="02040503050406030204" pitchFamily="18" charset="0"/>
                        </a:rPr>
                        <a:t>188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  <a:latin typeface="Cambria" panose="02040503050406030204" pitchFamily="18" charset="0"/>
                        </a:rPr>
                        <a:t>0,03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-0,01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-3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56" marR="4756" marT="4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04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3"/>
          <p:cNvGraphicFramePr>
            <a:graphicFrameLocks/>
          </p:cNvGraphicFramePr>
          <p:nvPr/>
        </p:nvGraphicFramePr>
        <p:xfrm>
          <a:off x="300038" y="846138"/>
          <a:ext cx="11672887" cy="5803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4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99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4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4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321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Oddíl PK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Pořadí laktace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Počet normovaných laktací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Mléko kg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Tuk 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Tuk kg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Bílkovina 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Bílkovina kg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Věk prvního otelení/ mezidobí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4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PCA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1. laktace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23 238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6632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4,05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269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3,56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236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27/19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04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2. a vyšší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42 552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7830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3,99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312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3,51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275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388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celkem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65 790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7407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4,01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297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3,53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261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meziroč. rozdíl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4 952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208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0,04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0,00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-4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04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PCB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1. laktace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7 856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6393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4,08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261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3,57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228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28/03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04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2. a vyšší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26 207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7607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4,01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305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3,51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267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392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celkem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34 063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7327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4,03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295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3,52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258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meziroč. rozdíl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-3 724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191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0,04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-0,01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-2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04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PCC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1. laktace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3 386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6511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4,08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266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3,54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230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28/03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04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2. a vyšší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11 132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7603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4,02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306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3,49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265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396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4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celkem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14 518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7349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4,03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296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3,50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257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3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meziroč. rozdíl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-1 447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182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0,04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-0,01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04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Celkem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1. laktace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34 480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6566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4,06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267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3,56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234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27/24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704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latin typeface="Cambria" panose="02040503050406030204" pitchFamily="18" charset="0"/>
                        </a:rPr>
                        <a:t>2. a vyšší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79 891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7725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4,00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309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3,51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mbria" panose="02040503050406030204" pitchFamily="18" charset="0"/>
                        </a:rPr>
                        <a:t>271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390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34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celkem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114 371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7376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4,02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296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3,52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260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53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rozdíl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-219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202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0,04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0,00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mbria" panose="02040503050406030204" pitchFamily="18" charset="0"/>
                        </a:rPr>
                        <a:t>-3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27" marR="9127" marT="9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461964" y="116823"/>
            <a:ext cx="934903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Výsledky kontrolního roku za plemennou knihu</a:t>
            </a:r>
          </a:p>
        </p:txBody>
      </p:sp>
    </p:spTree>
    <p:extLst>
      <p:ext uri="{BB962C8B-B14F-4D97-AF65-F5344CB8AC3E}">
        <p14:creationId xmlns:p14="http://schemas.microsoft.com/office/powerpoint/2010/main" val="149102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1" y="191070"/>
            <a:ext cx="9035332" cy="64144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cs-CZ" dirty="0"/>
              <a:t>Vývoj užitkovosti a mezidobí</a:t>
            </a:r>
            <a:endParaRPr lang="cs-CZ" sz="3800" b="0" i="0" dirty="0">
              <a:solidFill>
                <a:srgbClr val="3691AA">
                  <a:lumMod val="50000"/>
                </a:srgbClr>
              </a:solidFill>
              <a:latin typeface="Georgia"/>
              <a:ea typeface="+mj-ea"/>
              <a:cs typeface="+mj-cs"/>
            </a:endParaRPr>
          </a:p>
        </p:txBody>
      </p:sp>
      <p:pic>
        <p:nvPicPr>
          <p:cNvPr id="5" name="Zástupný symbol pro obsah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8" y="832513"/>
            <a:ext cx="11191163" cy="5882186"/>
          </a:xfrm>
        </p:spPr>
      </p:pic>
    </p:spTree>
    <p:extLst>
      <p:ext uri="{BB962C8B-B14F-4D97-AF65-F5344CB8AC3E}">
        <p14:creationId xmlns:p14="http://schemas.microsoft.com/office/powerpoint/2010/main" val="25786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375C65-19E6-40F6-938B-2D165D71CF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s obrazem oceánu (širokoúhlá)</Template>
  <TotalTime>0</TotalTime>
  <Words>2783</Words>
  <Application>Microsoft Office PowerPoint</Application>
  <PresentationFormat>Širokoúhlá obrazovka</PresentationFormat>
  <Paragraphs>1616</Paragraphs>
  <Slides>34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</vt:lpstr>
      <vt:lpstr>Georgia</vt:lpstr>
      <vt:lpstr>Times New Roman</vt:lpstr>
      <vt:lpstr>Tw Cen MT</vt:lpstr>
      <vt:lpstr>Ocean 16x9</vt:lpstr>
      <vt:lpstr>Chart</vt:lpstr>
      <vt:lpstr>Vyhlášení vítězů soutěže šlechtitelských chovů</vt:lpstr>
      <vt:lpstr>Novinky v oblasti plemenných hodnot</vt:lpstr>
      <vt:lpstr>Změny ve  svazových soutěžích</vt:lpstr>
      <vt:lpstr>Plánované aktivity podporované Svazem</vt:lpstr>
      <vt:lpstr>Stavy krav v plemenné knize 30. 9. 2016</vt:lpstr>
      <vt:lpstr>Výsledky kontrolního roku - plemena</vt:lpstr>
      <vt:lpstr>Výsledky kontrolního roku – plemena II.</vt:lpstr>
      <vt:lpstr>Prezentace aplikace PowerPoint</vt:lpstr>
      <vt:lpstr>Vývoj užitkovosti a mezidobí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Dlouhověká kráva CZ 140458961 s užitkovostí 107 685 kg mléka</vt:lpstr>
      <vt:lpstr>Prezentace aplikace PowerPoint</vt:lpstr>
      <vt:lpstr>Prezentace aplikace PowerPoint</vt:lpstr>
      <vt:lpstr>Prezentace aplikace PowerPoint</vt:lpstr>
      <vt:lpstr>Prezentace aplikace PowerPoint</vt:lpstr>
      <vt:lpstr>Chovatelské akce roku 2017</vt:lpstr>
      <vt:lpstr>Hlavním partnerem soutěže šlechtitelských chovů pro rok 2016 je společnost Sano - Moderní výživa zvířat spol. s r.o.</vt:lpstr>
      <vt:lpstr>Výsledky soutěže šlechtitelský chovů 2016 </vt:lpstr>
      <vt:lpstr>Prezentace aplikace PowerPoint</vt:lpstr>
      <vt:lpstr>Prezentace aplikace PowerPoint</vt:lpstr>
      <vt:lpstr>Prezentace aplikace PowerPoint</vt:lpstr>
      <vt:lpstr>Pořadí vyhodnocených podniků ročníku 2016</vt:lpstr>
      <vt:lpstr>I. místo v soutěži šlechtitelských chovů </vt:lpstr>
      <vt:lpstr>I. místo v soutěži šlechtitelských chovů </vt:lpstr>
      <vt:lpstr>I. místo v soutěži šlechtitelských chovů </vt:lpstr>
      <vt:lpstr>I. místo v soutěži šlechtitelských chovů </vt:lpstr>
      <vt:lpstr>I. místo v soutěži šlechtitelských chovů </vt:lpstr>
      <vt:lpstr>Prezentace aplikace PowerPoint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2016-12-07T12:54:41Z</dcterms:created>
  <dcterms:modified xsi:type="dcterms:W3CDTF">2016-12-08T16:34:57Z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